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18" r:id="rId2"/>
    <p:sldMasterId id="2147483723" r:id="rId3"/>
  </p:sldMasterIdLst>
  <p:notesMasterIdLst>
    <p:notesMasterId r:id="rId16"/>
  </p:notesMasterIdLst>
  <p:handoutMasterIdLst>
    <p:handoutMasterId r:id="rId17"/>
  </p:handoutMasterIdLst>
  <p:sldIdLst>
    <p:sldId id="257" r:id="rId4"/>
    <p:sldId id="273" r:id="rId5"/>
    <p:sldId id="259" r:id="rId6"/>
    <p:sldId id="268" r:id="rId7"/>
    <p:sldId id="260" r:id="rId8"/>
    <p:sldId id="274" r:id="rId9"/>
    <p:sldId id="275" r:id="rId10"/>
    <p:sldId id="272" r:id="rId11"/>
    <p:sldId id="262" r:id="rId12"/>
    <p:sldId id="271" r:id="rId13"/>
    <p:sldId id="27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060"/>
    <a:srgbClr val="D9D96B"/>
    <a:srgbClr val="D5D859"/>
    <a:srgbClr val="46657F"/>
    <a:srgbClr val="4E5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2197"/>
  </p:normalViewPr>
  <p:slideViewPr>
    <p:cSldViewPr snapToGrid="0" snapToObject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33A35-8BD9-F84F-A272-2D33AC3469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2BE0B-6E51-E943-A001-118A2255841F}" type="datetimeFigureOut">
              <a:rPr lang="en-US" smtClean="0"/>
              <a:t>2/13/2023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3A34-57A7-7744-B468-9F02511D98F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F9F8-5A65-D644-9C30-7D03EF4C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3FD5C5-0A6A-4C4E-BE96-ECD185CA6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000"/>
          <a:stretch/>
        </p:blipFill>
        <p:spPr>
          <a:xfrm>
            <a:off x="0" y="0"/>
            <a:ext cx="12192000" cy="6652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607905"/>
            <a:ext cx="9144000" cy="1327080"/>
          </a:xfrm>
        </p:spPr>
        <p:txBody>
          <a:bodyPr anchor="b">
            <a:normAutofit/>
          </a:bodyPr>
          <a:lstStyle>
            <a:lvl1pPr algn="ctr">
              <a:defRPr lang="en-US" sz="4000" b="1" kern="1200" spc="3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34984"/>
            <a:ext cx="9144000" cy="7413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en-US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Futura Medium" panose="020B06020202040203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Name,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12328-302C-AD4A-ABE1-3F9566A67B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9671" y="798297"/>
            <a:ext cx="2432659" cy="2627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C88E63-7003-6F4D-88FB-B28FDC855E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473" y="6071378"/>
            <a:ext cx="4681026" cy="421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78505-54C4-C54D-B248-C4FB7D324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635161"/>
            <a:ext cx="10515600" cy="37006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CDACAC4-36C8-784A-8034-AC41607BB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0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7469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78505-54C4-C54D-B248-C4FB7D324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560443"/>
            <a:ext cx="4889500" cy="36570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CEB72-233C-BC40-A45F-FB4280668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560443"/>
            <a:ext cx="5181600" cy="36570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9F845F6-7B01-554F-BDFB-34619994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6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7915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6503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383"/>
            <a:ext cx="10515600" cy="38096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85236-86E5-FEA9-800A-E2332AF3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0443"/>
            <a:ext cx="5181600" cy="37771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0443"/>
            <a:ext cx="5181600" cy="3777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78505-54C4-C54D-B248-C4FB7D324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838739"/>
            <a:ext cx="10515600" cy="3378721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3DA3234-3470-3248-B4DA-A4F4A6D42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5405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6503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81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78505-54C4-C54D-B248-C4FB7D324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570383"/>
            <a:ext cx="10515600" cy="3647077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3DA3234-3470-3248-B4DA-A4F4A6D42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5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2717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78505-54C4-C54D-B248-C4FB7D324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80323"/>
            <a:ext cx="4889500" cy="36371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CEB72-233C-BC40-A45F-FB4280668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1580323"/>
            <a:ext cx="5181600" cy="36371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9F845F6-7B01-554F-BDFB-34619994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9853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6503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9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70383"/>
            <a:ext cx="10515600" cy="3639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FC68C6-5931-CA42-9D9F-AB386747EE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644866"/>
            <a:ext cx="12192000" cy="209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A10D4-2AEE-8C45-BFE5-CB86CB47DD42}"/>
              </a:ext>
            </a:extLst>
          </p:cNvPr>
          <p:cNvSpPr/>
          <p:nvPr userDrawn="1"/>
        </p:nvSpPr>
        <p:spPr>
          <a:xfrm>
            <a:off x="146123" y="5683030"/>
            <a:ext cx="963200" cy="963200"/>
          </a:xfrm>
          <a:prstGeom prst="rect">
            <a:avLst/>
          </a:prstGeom>
          <a:noFill/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Logo</a:t>
            </a:r>
            <a:r>
              <a:rPr lang="en-US" sz="1400" baseline="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here</a:t>
            </a:r>
            <a:endParaRPr lang="en-US" sz="1400" dirty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026" name="Picture 2" descr="S:\OWC\Education\Symposium\Logo Files\OWS-logo-horiz-blue-green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0165" y="5642382"/>
            <a:ext cx="2421835" cy="10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0B8B32-6F7C-78C8-75FB-B64CE98D7AB3}"/>
              </a:ext>
            </a:extLst>
          </p:cNvPr>
          <p:cNvSpPr/>
          <p:nvPr userDrawn="1"/>
        </p:nvSpPr>
        <p:spPr>
          <a:xfrm>
            <a:off x="146123" y="5642382"/>
            <a:ext cx="1126086" cy="1002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97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08" r:id="rId3"/>
    <p:sldLayoutId id="2147483710" r:id="rId4"/>
    <p:sldLayoutId id="214748373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Century Gothic" panose="020B0502020202020204" pitchFamily="34" charset="0"/>
          <a:ea typeface="Century Gothic" panose="020B0502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Helvetica" pitchFamily="2" charset="0"/>
          <a:ea typeface="Helvetica" pitchFamily="2" charset="0"/>
          <a:cs typeface="Helvetica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1">
              <a:lumMod val="50000"/>
            </a:schemeClr>
          </a:solidFill>
          <a:latin typeface="Helvetica" pitchFamily="2" charset="0"/>
          <a:ea typeface="Helvetica" pitchFamily="2" charset="0"/>
          <a:cs typeface="Helvetica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50000"/>
            </a:schemeClr>
          </a:solidFill>
          <a:latin typeface="Helvetica" pitchFamily="2" charset="0"/>
          <a:ea typeface="Helvetica" pitchFamily="2" charset="0"/>
          <a:cs typeface="Helvetica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1">
              <a:lumMod val="50000"/>
            </a:schemeClr>
          </a:solidFill>
          <a:latin typeface="Helvetica" pitchFamily="2" charset="0"/>
          <a:ea typeface="Helvetica" pitchFamily="2" charset="0"/>
          <a:cs typeface="Helvetica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1">
              <a:lumMod val="50000"/>
            </a:schemeClr>
          </a:solidFill>
          <a:latin typeface="Helvetica" pitchFamily="2" charset="0"/>
          <a:ea typeface="Helvetica" pitchFamily="2" charset="0"/>
          <a:cs typeface="Helvetica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9957"/>
            <a:ext cx="10515600" cy="381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F34EBB-89CD-F946-ACC7-A989130C0B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644866"/>
            <a:ext cx="12192000" cy="209775"/>
          </a:xfrm>
          <a:prstGeom prst="rect">
            <a:avLst/>
          </a:prstGeom>
        </p:spPr>
      </p:pic>
      <p:pic>
        <p:nvPicPr>
          <p:cNvPr id="2050" name="Picture 2" descr="S:\OWC\Education\Symposium\Logo Files\OWS-logo-horiz-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1491" y="5651678"/>
            <a:ext cx="2430509" cy="10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6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Century Gothic" panose="020B0502020202020204" pitchFamily="34" charset="0"/>
          <a:ea typeface="Century Gothic" panose="020B0502020202020204" pitchFamily="34" charset="0"/>
          <a:cs typeface="Futura Condensed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bg2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2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2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665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9896"/>
            <a:ext cx="10515600" cy="38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F34EBB-89CD-F946-ACC7-A989130C0B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644866"/>
            <a:ext cx="12192000" cy="209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5199AE-1F31-BC41-A1ED-F5357220357D}"/>
              </a:ext>
            </a:extLst>
          </p:cNvPr>
          <p:cNvSpPr/>
          <p:nvPr userDrawn="1"/>
        </p:nvSpPr>
        <p:spPr>
          <a:xfrm>
            <a:off x="146123" y="5568229"/>
            <a:ext cx="963200" cy="963200"/>
          </a:xfrm>
          <a:prstGeom prst="rect">
            <a:avLst/>
          </a:prstGeom>
          <a:noFill/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Logo</a:t>
            </a:r>
            <a:r>
              <a:rPr lang="en-US" sz="1400" baseline="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here</a:t>
            </a:r>
            <a:endParaRPr lang="en-US" sz="1400" dirty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3074" name="Picture 2" descr="S:\OWC\Education\Symposium\Logo Files\OWS-logo-horiz-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1491" y="5661617"/>
            <a:ext cx="2430509" cy="10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32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D5D859"/>
          </a:solidFill>
          <a:latin typeface="Century Gothic" panose="020B0502020202020204" pitchFamily="34" charset="0"/>
          <a:ea typeface="Century Gothic" panose="020B0502020202020204" pitchFamily="34" charset="0"/>
          <a:cs typeface="Futura Condensed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32E798-1B14-0C4B-A2C4-A86A0B2F865B}"/>
              </a:ext>
            </a:extLst>
          </p:cNvPr>
          <p:cNvSpPr/>
          <p:nvPr/>
        </p:nvSpPr>
        <p:spPr>
          <a:xfrm>
            <a:off x="9790043" y="5933661"/>
            <a:ext cx="2070730" cy="615074"/>
          </a:xfrm>
          <a:prstGeom prst="rect">
            <a:avLst/>
          </a:prstGeom>
          <a:noFill/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Barrel 42</a:t>
            </a:r>
          </a:p>
          <a:p>
            <a:pPr algn="ctr"/>
            <a:r>
              <a:rPr lang="en-US" sz="1400" i="1" dirty="0">
                <a:solidFill>
                  <a:schemeClr val="tx1"/>
                </a:solidFill>
                <a:latin typeface="+mj-lt"/>
              </a:rPr>
              <a:t>Custom </a:t>
            </a:r>
            <a:r>
              <a:rPr lang="en-US" sz="1400" i="1" dirty="0" err="1">
                <a:solidFill>
                  <a:schemeClr val="tx1"/>
                </a:solidFill>
                <a:latin typeface="+mj-lt"/>
              </a:rPr>
              <a:t>Winecraft</a:t>
            </a:r>
            <a:endParaRPr lang="en-US" sz="1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WINEMAKING WITH SMOKE IMPACTED GRAPES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Nichole Schulte, Winemaker</a:t>
            </a:r>
          </a:p>
        </p:txBody>
      </p:sp>
    </p:spTree>
    <p:extLst>
      <p:ext uri="{BB962C8B-B14F-4D97-AF65-F5344CB8AC3E}">
        <p14:creationId xmlns:p14="http://schemas.microsoft.com/office/powerpoint/2010/main" val="172391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23476"/>
            <a:ext cx="10515600" cy="1152732"/>
          </a:xfrm>
        </p:spPr>
        <p:txBody>
          <a:bodyPr/>
          <a:lstStyle/>
          <a:p>
            <a:r>
              <a:rPr lang="en-US" dirty="0"/>
              <a:t>White Wine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452" y="1776209"/>
            <a:ext cx="10114998" cy="40680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Hand harvest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Minimize skin contact/maceration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Press gently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Keep heavy press juice segregated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Discard solids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Consider using solids/lees from non-impacted lots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Fining – bentonite, activated carbon, PVPP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Claril</a:t>
            </a:r>
            <a:r>
              <a:rPr lang="en-US" dirty="0">
                <a:solidFill>
                  <a:schemeClr val="tx1"/>
                </a:solidFill>
              </a:rPr>
              <a:t> SMK (</a:t>
            </a:r>
            <a:r>
              <a:rPr lang="en-US" dirty="0" err="1">
                <a:solidFill>
                  <a:schemeClr val="tx1"/>
                </a:solidFill>
              </a:rPr>
              <a:t>Enartis</a:t>
            </a:r>
            <a:r>
              <a:rPr lang="en-US" dirty="0">
                <a:solidFill>
                  <a:schemeClr val="tx1"/>
                </a:solidFill>
              </a:rPr>
              <a:t>) – Blend of activated carbon, chitosan and pea protein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Residual Sugar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Freshness, fruitiness and sweetness all mask smokiness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Bottle and consume 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9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8D2D30-30D7-F87D-D682-644016C07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Post fermentation and pre-bottling are challenging times to address presence of unwanted sensory traits</a:t>
            </a:r>
          </a:p>
          <a:p>
            <a:r>
              <a:rPr lang="en-US" dirty="0"/>
              <a:t>Reverse Osmosis and Carbon Filter treatment</a:t>
            </a:r>
          </a:p>
          <a:p>
            <a:r>
              <a:rPr lang="en-US" dirty="0"/>
              <a:t>Best case scenario – treat, blend or bottle?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8C69E6-2633-D3C0-FE54-35577C88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</p:spTree>
    <p:extLst>
      <p:ext uri="{BB962C8B-B14F-4D97-AF65-F5344CB8AC3E}">
        <p14:creationId xmlns:p14="http://schemas.microsoft.com/office/powerpoint/2010/main" val="147536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A87B9B95-B2D9-0950-59C7-AE12790D8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22967"/>
              </p:ext>
            </p:extLst>
          </p:nvPr>
        </p:nvGraphicFramePr>
        <p:xfrm>
          <a:off x="838200" y="1793092"/>
          <a:ext cx="10515600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39817">
                  <a:extLst>
                    <a:ext uri="{9D8B030D-6E8A-4147-A177-3AD203B41FA5}">
                      <a16:colId xmlns:a16="http://schemas.microsoft.com/office/drawing/2014/main" val="3848844824"/>
                    </a:ext>
                  </a:extLst>
                </a:gridCol>
                <a:gridCol w="3670853">
                  <a:extLst>
                    <a:ext uri="{9D8B030D-6E8A-4147-A177-3AD203B41FA5}">
                      <a16:colId xmlns:a16="http://schemas.microsoft.com/office/drawing/2014/main" val="189925253"/>
                    </a:ext>
                  </a:extLst>
                </a:gridCol>
                <a:gridCol w="3004930">
                  <a:extLst>
                    <a:ext uri="{9D8B030D-6E8A-4147-A177-3AD203B41FA5}">
                      <a16:colId xmlns:a16="http://schemas.microsoft.com/office/drawing/2014/main" val="2137197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to Find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8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Oregon State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 analysis, research, local tech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oregonstate.edu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27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Oregon Wine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Wildfire Smoke Toolkit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industry.oregonwine.org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3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UC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 analysis,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caes.ucdavis.edu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9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Australian Wine Research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 analysis, published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www.awri.com.au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3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 analysis, helpful 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etslabs.com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632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9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C6B916-11EB-2174-D324-A8B8ADB84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Southern Oregon Smoke Events</a:t>
            </a:r>
          </a:p>
          <a:p>
            <a:pPr lvl="1"/>
            <a:r>
              <a:rPr lang="en-US" dirty="0"/>
              <a:t>2013, 2015, 2017, 2018, 2019, 2022</a:t>
            </a:r>
          </a:p>
          <a:p>
            <a:r>
              <a:rPr lang="en-US" dirty="0"/>
              <a:t>Trials and Tribulations</a:t>
            </a:r>
          </a:p>
          <a:p>
            <a:pPr lvl="1"/>
            <a:r>
              <a:rPr lang="en-US" dirty="0"/>
              <a:t>Collaborations with local winegrowers, OSU, </a:t>
            </a:r>
            <a:r>
              <a:rPr lang="en-US" dirty="0" err="1"/>
              <a:t>Enartis</a:t>
            </a:r>
            <a:r>
              <a:rPr lang="en-US" dirty="0"/>
              <a:t> </a:t>
            </a:r>
            <a:r>
              <a:rPr lang="en-US" dirty="0" err="1"/>
              <a:t>Vinquiry</a:t>
            </a:r>
            <a:r>
              <a:rPr lang="en-US" dirty="0"/>
              <a:t> Lab</a:t>
            </a:r>
          </a:p>
          <a:p>
            <a:r>
              <a:rPr lang="en-US" dirty="0"/>
              <a:t>West Coast Smoke Exposure Taskforce</a:t>
            </a:r>
          </a:p>
          <a:p>
            <a:pPr lvl="1"/>
            <a:r>
              <a:rPr lang="en-US" dirty="0"/>
              <a:t>Washington, Oregon and California Winegrowers Associations</a:t>
            </a:r>
          </a:p>
          <a:p>
            <a:r>
              <a:rPr lang="en-US" dirty="0"/>
              <a:t>Consumer tasting events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ED7B0E-0DF5-AB0A-DE24-DE4769C4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68374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171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risk</a:t>
            </a:r>
          </a:p>
          <a:p>
            <a:pPr lvl="1"/>
            <a:r>
              <a:rPr lang="en-US" dirty="0"/>
              <a:t>Varietal, Proximity and Growing stage</a:t>
            </a:r>
          </a:p>
          <a:p>
            <a:r>
              <a:rPr lang="en-US" dirty="0"/>
              <a:t>Collaborate with winegrowers</a:t>
            </a:r>
          </a:p>
          <a:p>
            <a:r>
              <a:rPr lang="en-US" dirty="0"/>
              <a:t>Contemplate situations ahead of time</a:t>
            </a:r>
          </a:p>
          <a:p>
            <a:r>
              <a:rPr lang="en-US" dirty="0"/>
              <a:t>Flexibility, creativity and science will prevail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5D690-A347-F541-AEFC-37BB2635E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2014"/>
            <a:ext cx="12192000" cy="2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E94B03E-55FC-8357-AA48-D095BB36E5C4}"/>
              </a:ext>
            </a:extLst>
          </p:cNvPr>
          <p:cNvSpPr/>
          <p:nvPr/>
        </p:nvSpPr>
        <p:spPr>
          <a:xfrm>
            <a:off x="3379303" y="887895"/>
            <a:ext cx="3697355" cy="3458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Proximity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3C826-2FE5-D3C3-4C85-CB88100AF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0957" y="887894"/>
            <a:ext cx="3697355" cy="3458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     Varietal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DD8CC6-75DC-DC28-7040-68CD589C6E4E}"/>
              </a:ext>
            </a:extLst>
          </p:cNvPr>
          <p:cNvSpPr/>
          <p:nvPr/>
        </p:nvSpPr>
        <p:spPr>
          <a:xfrm>
            <a:off x="4803913" y="2511287"/>
            <a:ext cx="3697355" cy="3458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/>
              <a:t>Growing Stage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26405-4FF9-288C-037C-A7C90365FB0C}"/>
              </a:ext>
            </a:extLst>
          </p:cNvPr>
          <p:cNvSpPr txBox="1"/>
          <p:nvPr/>
        </p:nvSpPr>
        <p:spPr>
          <a:xfrm>
            <a:off x="6019797" y="2795633"/>
            <a:ext cx="104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Highest 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E161D-975B-2AFC-1035-124E5831792A}"/>
              </a:ext>
            </a:extLst>
          </p:cNvPr>
          <p:cNvSpPr txBox="1"/>
          <p:nvPr/>
        </p:nvSpPr>
        <p:spPr>
          <a:xfrm>
            <a:off x="6019797" y="1826136"/>
            <a:ext cx="87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BFC060"/>
                </a:solidFill>
              </a:rPr>
              <a:t>Some Risk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7DF29-7C63-B435-83C0-1C995D2BA889}"/>
              </a:ext>
            </a:extLst>
          </p:cNvPr>
          <p:cNvSpPr txBox="1"/>
          <p:nvPr/>
        </p:nvSpPr>
        <p:spPr>
          <a:xfrm>
            <a:off x="5131908" y="3309562"/>
            <a:ext cx="87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BFC060"/>
                </a:solidFill>
              </a:rPr>
              <a:t>Some Risk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79E91-EA2A-046E-F81C-AFCBE90C95B6}"/>
              </a:ext>
            </a:extLst>
          </p:cNvPr>
          <p:cNvSpPr txBox="1"/>
          <p:nvPr/>
        </p:nvSpPr>
        <p:spPr>
          <a:xfrm>
            <a:off x="7036902" y="3340028"/>
            <a:ext cx="87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BFC060"/>
                </a:solidFill>
              </a:rPr>
              <a:t>Some Risk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9773FB-3E81-C238-A08D-4E37C9BF2FF6}"/>
              </a:ext>
            </a:extLst>
          </p:cNvPr>
          <p:cNvSpPr/>
          <p:nvPr/>
        </p:nvSpPr>
        <p:spPr>
          <a:xfrm>
            <a:off x="119270" y="5473148"/>
            <a:ext cx="1258956" cy="10866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1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560443"/>
            <a:ext cx="10624930" cy="4098235"/>
          </a:xfrm>
        </p:spPr>
        <p:txBody>
          <a:bodyPr/>
          <a:lstStyle/>
          <a:p>
            <a:r>
              <a:rPr lang="en-US" dirty="0"/>
              <a:t>“Freshness” of the smoke</a:t>
            </a:r>
          </a:p>
          <a:p>
            <a:pPr lvl="1"/>
            <a:r>
              <a:rPr lang="en-US" dirty="0"/>
              <a:t>Volatile smoke-related compounds (“phenols”) can degrade or drop out over time and distance</a:t>
            </a:r>
          </a:p>
          <a:p>
            <a:r>
              <a:rPr lang="en-US" dirty="0"/>
              <a:t>No bright-line rule </a:t>
            </a:r>
          </a:p>
          <a:p>
            <a:pPr lvl="1"/>
            <a:r>
              <a:rPr lang="en-US" dirty="0"/>
              <a:t>Air Quality Index measurements helpful but no direct relationship</a:t>
            </a:r>
          </a:p>
          <a:p>
            <a:pPr lvl="2"/>
            <a:r>
              <a:rPr lang="en-US" dirty="0"/>
              <a:t>Particulate matter =/= volatile phenols.</a:t>
            </a:r>
          </a:p>
          <a:p>
            <a:pPr lvl="1"/>
            <a:r>
              <a:rPr lang="en-US" dirty="0"/>
              <a:t>Visible smoke?</a:t>
            </a:r>
          </a:p>
          <a:p>
            <a:pPr lvl="2"/>
            <a:r>
              <a:rPr lang="en-US" dirty="0"/>
              <a:t>Volatile phenols are smaller than particulate matter</a:t>
            </a:r>
          </a:p>
          <a:p>
            <a:r>
              <a:rPr lang="en-US" dirty="0"/>
              <a:t>Grapes “soak up” phenols</a:t>
            </a:r>
          </a:p>
          <a:p>
            <a:pPr lvl="1"/>
            <a:r>
              <a:rPr lang="en-US" dirty="0"/>
              <a:t>Dependent on varietal and growing stage</a:t>
            </a:r>
          </a:p>
          <a:p>
            <a:pPr lvl="1"/>
            <a:r>
              <a:rPr lang="en-US" dirty="0"/>
              <a:t>Phenols bind to sugar and are not perceptible by tasting berries alone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BABEB-CA00-4B43-AC44-6701C25F6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2014"/>
            <a:ext cx="12192000" cy="2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3BB1-3834-47AA-E236-81CE3E06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A0B8-98BD-4B00-A05B-16BC6C1AC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60443"/>
            <a:ext cx="10515599" cy="3777101"/>
          </a:xfrm>
        </p:spPr>
        <p:txBody>
          <a:bodyPr/>
          <a:lstStyle/>
          <a:p>
            <a:r>
              <a:rPr lang="en-US" dirty="0"/>
              <a:t>Risk always present</a:t>
            </a:r>
          </a:p>
          <a:p>
            <a:r>
              <a:rPr lang="en-US" dirty="0"/>
              <a:t>Most vulnerable times for grapes coincides with wildfire season</a:t>
            </a:r>
          </a:p>
          <a:p>
            <a:r>
              <a:rPr lang="en-US" dirty="0"/>
              <a:t>Highest risk for impact from sugar development through harvest</a:t>
            </a:r>
          </a:p>
          <a:p>
            <a:r>
              <a:rPr lang="en-US" dirty="0"/>
              <a:t>No carryover impact from previous wildfire events in the vineyard</a:t>
            </a:r>
          </a:p>
          <a:p>
            <a:r>
              <a:rPr lang="en-US" dirty="0"/>
              <a:t>Research continues on barrier sprays</a:t>
            </a:r>
          </a:p>
          <a:p>
            <a:r>
              <a:rPr lang="en-US" dirty="0"/>
              <a:t>Some indication that washing ash off fruit clusters can help</a:t>
            </a:r>
          </a:p>
        </p:txBody>
      </p:sp>
    </p:spTree>
    <p:extLst>
      <p:ext uri="{BB962C8B-B14F-4D97-AF65-F5344CB8AC3E}">
        <p14:creationId xmlns:p14="http://schemas.microsoft.com/office/powerpoint/2010/main" val="305830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5AFB-A41C-7022-43D2-9D70430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C623-9EF3-A9FC-E08C-C33013558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7687" y="1258957"/>
            <a:ext cx="3299791" cy="50225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Pinot Noir</a:t>
            </a:r>
          </a:p>
          <a:p>
            <a:pPr marL="0" indent="0">
              <a:buNone/>
            </a:pPr>
            <a:r>
              <a:rPr lang="en-US" dirty="0"/>
              <a:t>Grenache</a:t>
            </a:r>
          </a:p>
          <a:p>
            <a:pPr marL="0" indent="0">
              <a:buNone/>
            </a:pPr>
            <a:r>
              <a:rPr lang="en-US" dirty="0"/>
              <a:t>Sangiovese</a:t>
            </a:r>
          </a:p>
          <a:p>
            <a:pPr marL="0" indent="0">
              <a:buNone/>
            </a:pPr>
            <a:r>
              <a:rPr lang="en-US" dirty="0"/>
              <a:t>Cabernet Franc</a:t>
            </a:r>
          </a:p>
          <a:p>
            <a:pPr marL="0" indent="0">
              <a:buNone/>
            </a:pPr>
            <a:r>
              <a:rPr lang="en-US" dirty="0" err="1"/>
              <a:t>Primitivo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Zinfandel</a:t>
            </a:r>
          </a:p>
          <a:p>
            <a:pPr marL="0" indent="0">
              <a:buNone/>
            </a:pPr>
            <a:r>
              <a:rPr lang="en-US" dirty="0"/>
              <a:t>Cabernet Sauvignon</a:t>
            </a:r>
          </a:p>
          <a:p>
            <a:pPr marL="0" indent="0">
              <a:buNone/>
            </a:pPr>
            <a:r>
              <a:rPr lang="en-US" dirty="0"/>
              <a:t>Merlot</a:t>
            </a:r>
          </a:p>
          <a:p>
            <a:pPr marL="0" indent="0">
              <a:buNone/>
            </a:pPr>
            <a:r>
              <a:rPr lang="en-US" dirty="0"/>
              <a:t>Syrah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2FF80BE9-4F16-2953-701A-2B6AC14207FF}"/>
              </a:ext>
            </a:extLst>
          </p:cNvPr>
          <p:cNvSpPr/>
          <p:nvPr/>
        </p:nvSpPr>
        <p:spPr>
          <a:xfrm>
            <a:off x="3246783" y="659295"/>
            <a:ext cx="940904" cy="5410201"/>
          </a:xfrm>
          <a:prstGeom prst="upArrow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R</a:t>
            </a:r>
          </a:p>
          <a:p>
            <a:pPr algn="ctr"/>
            <a:r>
              <a:rPr lang="en-US" dirty="0"/>
              <a:t>I</a:t>
            </a:r>
          </a:p>
          <a:p>
            <a:pPr algn="ctr"/>
            <a:r>
              <a:rPr lang="en-US" dirty="0"/>
              <a:t>S</a:t>
            </a:r>
          </a:p>
          <a:p>
            <a:pPr algn="ctr"/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64338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Conduct Micro Ferments for best sensory outcome prediction</a:t>
            </a:r>
          </a:p>
          <a:p>
            <a:r>
              <a:rPr lang="en-US" dirty="0"/>
              <a:t>Hand harvest</a:t>
            </a:r>
          </a:p>
          <a:p>
            <a:r>
              <a:rPr lang="en-US" dirty="0"/>
              <a:t>Sort out MOG (stems, leaves)</a:t>
            </a:r>
          </a:p>
          <a:p>
            <a:pPr lvl="1"/>
            <a:r>
              <a:rPr lang="en-US" dirty="0"/>
              <a:t>Whole berry ferments = more fruity aromas</a:t>
            </a:r>
          </a:p>
          <a:p>
            <a:pPr lvl="1"/>
            <a:r>
              <a:rPr lang="en-US" dirty="0"/>
              <a:t>Stems may execrable smoke notes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Pre-Harvest to Crush Handling Practices</a:t>
            </a:r>
          </a:p>
        </p:txBody>
      </p:sp>
    </p:spTree>
    <p:extLst>
      <p:ext uri="{BB962C8B-B14F-4D97-AF65-F5344CB8AC3E}">
        <p14:creationId xmlns:p14="http://schemas.microsoft.com/office/powerpoint/2010/main" val="398164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Fermentation to </a:t>
            </a:r>
            <a:r>
              <a:rPr lang="en-US" b="1" i="0" dirty="0" err="1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É</a:t>
            </a:r>
            <a:r>
              <a:rPr lang="en-US" dirty="0" err="1"/>
              <a:t>levage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560443"/>
            <a:ext cx="10108096" cy="3777101"/>
          </a:xfrm>
        </p:spPr>
        <p:txBody>
          <a:bodyPr>
            <a:normAutofit fontScale="92500"/>
          </a:bodyPr>
          <a:lstStyle/>
          <a:p>
            <a:r>
              <a:rPr lang="en-US" dirty="0"/>
              <a:t>Volatile phenols will express early in fermentation</a:t>
            </a:r>
          </a:p>
          <a:p>
            <a:r>
              <a:rPr lang="en-US" dirty="0"/>
              <a:t>Use oak chips in fermenters</a:t>
            </a:r>
          </a:p>
          <a:p>
            <a:pPr lvl="1"/>
            <a:r>
              <a:rPr lang="en-US" dirty="0"/>
              <a:t>Untoasted oak can mask/bind up some phenols</a:t>
            </a:r>
          </a:p>
          <a:p>
            <a:pPr lvl="1"/>
            <a:r>
              <a:rPr lang="en-US" dirty="0"/>
              <a:t>Toasted oak can provide sweet, more complex tannins</a:t>
            </a:r>
          </a:p>
          <a:p>
            <a:r>
              <a:rPr lang="en-US" dirty="0"/>
              <a:t>Get the most out of your fermentation – extraction, flavor development key</a:t>
            </a:r>
          </a:p>
          <a:p>
            <a:r>
              <a:rPr lang="en-US" dirty="0"/>
              <a:t>Separate press fractions</a:t>
            </a:r>
          </a:p>
          <a:p>
            <a:r>
              <a:rPr lang="en-US" dirty="0"/>
              <a:t>Barrel program</a:t>
            </a:r>
          </a:p>
          <a:p>
            <a:pPr lvl="1"/>
            <a:r>
              <a:rPr lang="en-US" dirty="0"/>
              <a:t>High quality oak</a:t>
            </a:r>
          </a:p>
          <a:p>
            <a:pPr lvl="1"/>
            <a:r>
              <a:rPr lang="en-US" dirty="0"/>
              <a:t>Sweet tannin</a:t>
            </a:r>
          </a:p>
          <a:p>
            <a:pPr lvl="1"/>
            <a:r>
              <a:rPr lang="en-US" dirty="0"/>
              <a:t>M+ Toast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C14AE-9716-5E4B-9007-9B2F29C3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2014"/>
            <a:ext cx="12192000" cy="2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4236"/>
      </p:ext>
    </p:extLst>
  </p:cSld>
  <p:clrMapOvr>
    <a:masterClrMapping/>
  </p:clrMapOvr>
</p:sld>
</file>

<file path=ppt/theme/theme1.xml><?xml version="1.0" encoding="utf-8"?>
<a:theme xmlns:a="http://schemas.openxmlformats.org/drawingml/2006/main" name="Oregon Wine Symposium Theme (White)">
  <a:themeElements>
    <a:clrScheme name="Custom 2">
      <a:dk1>
        <a:srgbClr val="4D575B"/>
      </a:dk1>
      <a:lt1>
        <a:srgbClr val="FFFFFF"/>
      </a:lt1>
      <a:dk2>
        <a:srgbClr val="D4D86C"/>
      </a:dk2>
      <a:lt2>
        <a:srgbClr val="476597"/>
      </a:lt2>
      <a:accent1>
        <a:srgbClr val="D4D86B"/>
      </a:accent1>
      <a:accent2>
        <a:srgbClr val="6A839F"/>
      </a:accent2>
      <a:accent3>
        <a:srgbClr val="000000"/>
      </a:accent3>
      <a:accent4>
        <a:srgbClr val="9FA252"/>
      </a:accent4>
      <a:accent5>
        <a:srgbClr val="000001"/>
      </a:accent5>
      <a:accent6>
        <a:srgbClr val="951814"/>
      </a:accent6>
      <a:hlink>
        <a:srgbClr val="FFFFFF"/>
      </a:hlink>
      <a:folHlink>
        <a:srgbClr val="4E585B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Wine Symposium" id="{BC903836-A242-B94E-876E-EB824FC78952}" vid="{5F19D4C3-37CA-F04B-85E5-273F9C102AD4}"/>
    </a:ext>
  </a:extLst>
</a:theme>
</file>

<file path=ppt/theme/theme2.xml><?xml version="1.0" encoding="utf-8"?>
<a:theme xmlns:a="http://schemas.openxmlformats.org/drawingml/2006/main" name="Oregon Wine Symposium Theme (Green)">
  <a:themeElements>
    <a:clrScheme name="OWB Colors">
      <a:dk1>
        <a:srgbClr val="4D575B"/>
      </a:dk1>
      <a:lt1>
        <a:srgbClr val="FFFFFF"/>
      </a:lt1>
      <a:dk2>
        <a:srgbClr val="D4D86C"/>
      </a:dk2>
      <a:lt2>
        <a:srgbClr val="476597"/>
      </a:lt2>
      <a:accent1>
        <a:srgbClr val="FEFFFE"/>
      </a:accent1>
      <a:accent2>
        <a:srgbClr val="4D6983"/>
      </a:accent2>
      <a:accent3>
        <a:srgbClr val="4D575B"/>
      </a:accent3>
      <a:accent4>
        <a:srgbClr val="D4D86C"/>
      </a:accent4>
      <a:accent5>
        <a:srgbClr val="000001"/>
      </a:accent5>
      <a:accent6>
        <a:srgbClr val="951814"/>
      </a:accent6>
      <a:hlink>
        <a:srgbClr val="FFFFFF"/>
      </a:hlink>
      <a:folHlink>
        <a:srgbClr val="4E585B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Wine Symposium" id="{BC903836-A242-B94E-876E-EB824FC78952}" vid="{0FB8DC9A-A206-D449-B009-0E63E203B27C}"/>
    </a:ext>
  </a:extLst>
</a:theme>
</file>

<file path=ppt/theme/theme3.xml><?xml version="1.0" encoding="utf-8"?>
<a:theme xmlns:a="http://schemas.openxmlformats.org/drawingml/2006/main" name="Oregon Wine Symposium Theme (Blue)">
  <a:themeElements>
    <a:clrScheme name="OWB Colors">
      <a:dk1>
        <a:srgbClr val="4D575B"/>
      </a:dk1>
      <a:lt1>
        <a:srgbClr val="FFFFFF"/>
      </a:lt1>
      <a:dk2>
        <a:srgbClr val="D4D86C"/>
      </a:dk2>
      <a:lt2>
        <a:srgbClr val="476597"/>
      </a:lt2>
      <a:accent1>
        <a:srgbClr val="FEFFFE"/>
      </a:accent1>
      <a:accent2>
        <a:srgbClr val="4D6983"/>
      </a:accent2>
      <a:accent3>
        <a:srgbClr val="4D575B"/>
      </a:accent3>
      <a:accent4>
        <a:srgbClr val="D4D86C"/>
      </a:accent4>
      <a:accent5>
        <a:srgbClr val="000001"/>
      </a:accent5>
      <a:accent6>
        <a:srgbClr val="951814"/>
      </a:accent6>
      <a:hlink>
        <a:srgbClr val="FFFFFF"/>
      </a:hlink>
      <a:folHlink>
        <a:srgbClr val="4E585B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Wine Symposium" id="{BC903836-A242-B94E-876E-EB824FC78952}" vid="{0FB8DC9A-A206-D449-B009-0E63E203B27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Oregon Wine Symposium Theme (Blue)</Template>
  <TotalTime>556</TotalTime>
  <Words>492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Helvetica</vt:lpstr>
      <vt:lpstr>Palatino Linotype</vt:lpstr>
      <vt:lpstr>Roboto</vt:lpstr>
      <vt:lpstr>Oregon Wine Symposium Theme (White)</vt:lpstr>
      <vt:lpstr>Oregon Wine Symposium Theme (Green)</vt:lpstr>
      <vt:lpstr>Oregon Wine Symposium Theme (Blue)</vt:lpstr>
      <vt:lpstr>PRACTICAL WINEMAKING WITH SMOKE IMPACTED GRAPES</vt:lpstr>
      <vt:lpstr>Background</vt:lpstr>
      <vt:lpstr>Overview</vt:lpstr>
      <vt:lpstr>PowerPoint Presentation</vt:lpstr>
      <vt:lpstr>Proximity</vt:lpstr>
      <vt:lpstr>Growing Stage</vt:lpstr>
      <vt:lpstr>Varietal</vt:lpstr>
      <vt:lpstr>Pre-Harvest to Crush Handling Practices</vt:lpstr>
      <vt:lpstr>Fermentation to Élevage</vt:lpstr>
      <vt:lpstr>White Wine Considerations</vt:lpstr>
      <vt:lpstr>Mitigation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Tourville</dc:creator>
  <cp:lastModifiedBy>Sierra</cp:lastModifiedBy>
  <cp:revision>30</cp:revision>
  <dcterms:created xsi:type="dcterms:W3CDTF">2018-08-01T02:49:02Z</dcterms:created>
  <dcterms:modified xsi:type="dcterms:W3CDTF">2023-02-14T00:39:42Z</dcterms:modified>
</cp:coreProperties>
</file>