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llamettewines.com/trade-resources/diversity-toolk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BEA8E-9B98-0199-53A1-E3C51A3A2B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DTC ROUNDTABLE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259E3-8605-098B-85F4-8B8E571F57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WHAT WE LEARNED</a:t>
            </a:r>
          </a:p>
          <a:p>
            <a:r>
              <a:rPr lang="en-US" dirty="0"/>
              <a:t>Thanks to: Vanessa Bazzani, Jillian Bradshaw, </a:t>
            </a:r>
            <a:r>
              <a:rPr lang="en-US" dirty="0" err="1"/>
              <a:t>kellie</a:t>
            </a:r>
            <a:r>
              <a:rPr lang="en-US" dirty="0"/>
              <a:t> </a:t>
            </a:r>
            <a:r>
              <a:rPr lang="en-US" dirty="0" err="1"/>
              <a:t>campbell</a:t>
            </a:r>
            <a:r>
              <a:rPr lang="en-US" dirty="0"/>
              <a:t>, Nick George, </a:t>
            </a:r>
            <a:r>
              <a:rPr lang="en-US" dirty="0" err="1"/>
              <a:t>whitney</a:t>
            </a:r>
            <a:r>
              <a:rPr lang="en-US" dirty="0"/>
              <a:t> </a:t>
            </a:r>
            <a:r>
              <a:rPr lang="en-US" dirty="0" err="1"/>
              <a:t>govert</a:t>
            </a:r>
            <a:r>
              <a:rPr lang="en-US" dirty="0"/>
              <a:t>, AJ </a:t>
            </a:r>
            <a:r>
              <a:rPr lang="en-US" dirty="0" err="1"/>
              <a:t>Mccafferty</a:t>
            </a:r>
            <a:r>
              <a:rPr lang="en-US" dirty="0"/>
              <a:t>, </a:t>
            </a:r>
            <a:r>
              <a:rPr lang="en-US" dirty="0" err="1"/>
              <a:t>carrie</a:t>
            </a:r>
            <a:r>
              <a:rPr lang="en-US" dirty="0"/>
              <a:t> Niskanen, Meg Ordaz</a:t>
            </a:r>
          </a:p>
        </p:txBody>
      </p:sp>
    </p:spTree>
    <p:extLst>
      <p:ext uri="{BB962C8B-B14F-4D97-AF65-F5344CB8AC3E}">
        <p14:creationId xmlns:p14="http://schemas.microsoft.com/office/powerpoint/2010/main" val="53505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25D01-25E5-6078-4761-E9DB3EEA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Shipping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09DA9-FE27-8518-6F87-8A34DE3BF3E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In-House VS Fulfillment Warehouse: A matter of size</a:t>
            </a:r>
          </a:p>
          <a:p>
            <a:r>
              <a:rPr lang="en-US" dirty="0"/>
              <a:t>Discounts on shipping</a:t>
            </a:r>
          </a:p>
          <a:p>
            <a:r>
              <a:rPr lang="en-US" dirty="0" err="1"/>
              <a:t>Vinoshipper</a:t>
            </a:r>
            <a:endParaRPr lang="en-US" dirty="0"/>
          </a:p>
          <a:p>
            <a:r>
              <a:rPr lang="en-US" dirty="0"/>
              <a:t>Shipping managers &amp; Compliance Specialists</a:t>
            </a:r>
          </a:p>
          <a:p>
            <a:r>
              <a:rPr lang="en-US" dirty="0"/>
              <a:t>Shipping co-op &amp; Alternatives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921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08C3E-A247-73FF-0303-C69F6291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Retention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394AD-5DE8-BF50-4E69-F49F525A4C7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Recruitment strategies</a:t>
            </a:r>
          </a:p>
          <a:p>
            <a:r>
              <a:rPr lang="en-US" dirty="0"/>
              <a:t>Diversifying candidates</a:t>
            </a:r>
          </a:p>
          <a:p>
            <a:r>
              <a:rPr lang="en-US" dirty="0"/>
              <a:t>Engagement activities</a:t>
            </a:r>
          </a:p>
          <a:p>
            <a:r>
              <a:rPr lang="en-US" dirty="0"/>
              <a:t>Incentives and compensation</a:t>
            </a:r>
          </a:p>
          <a:p>
            <a:r>
              <a:rPr lang="en-US" dirty="0"/>
              <a:t>Retention efforts</a:t>
            </a:r>
          </a:p>
        </p:txBody>
      </p:sp>
    </p:spTree>
    <p:extLst>
      <p:ext uri="{BB962C8B-B14F-4D97-AF65-F5344CB8AC3E}">
        <p14:creationId xmlns:p14="http://schemas.microsoft.com/office/powerpoint/2010/main" val="114485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98664-0EF7-1FAB-4B7B-DE404ABB8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Wine club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0143C-5632-67FE-9099-57BC339B36B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Rules of attrition: when to remove members</a:t>
            </a:r>
          </a:p>
          <a:p>
            <a:r>
              <a:rPr lang="en-US" dirty="0"/>
              <a:t>Wine club perks</a:t>
            </a:r>
          </a:p>
          <a:p>
            <a:r>
              <a:rPr lang="en-US" dirty="0"/>
              <a:t>Email correspondence</a:t>
            </a:r>
          </a:p>
          <a:p>
            <a:r>
              <a:rPr lang="en-US" dirty="0"/>
              <a:t>Out of state members</a:t>
            </a:r>
          </a:p>
          <a:p>
            <a:r>
              <a:rPr lang="en-US" dirty="0"/>
              <a:t>Customized memberships</a:t>
            </a:r>
          </a:p>
        </p:txBody>
      </p:sp>
    </p:spTree>
    <p:extLst>
      <p:ext uri="{BB962C8B-B14F-4D97-AF65-F5344CB8AC3E}">
        <p14:creationId xmlns:p14="http://schemas.microsoft.com/office/powerpoint/2010/main" val="388338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D5D32-820B-C986-FE7F-9EC7E29E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Trade/Tour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2BEFF-455E-E725-9F77-F7A1A7EF87A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Tour companies</a:t>
            </a:r>
          </a:p>
          <a:p>
            <a:r>
              <a:rPr lang="en-US" dirty="0"/>
              <a:t>Outreach to industry</a:t>
            </a:r>
          </a:p>
          <a:p>
            <a:r>
              <a:rPr lang="en-US" dirty="0"/>
              <a:t>Hotel and restaurant connections</a:t>
            </a:r>
          </a:p>
          <a:p>
            <a:r>
              <a:rPr lang="en-US" dirty="0"/>
              <a:t>Club sharing</a:t>
            </a:r>
          </a:p>
          <a:p>
            <a:r>
              <a:rPr lang="en-US" dirty="0"/>
              <a:t>Industry Tasting club</a:t>
            </a:r>
          </a:p>
        </p:txBody>
      </p:sp>
    </p:spTree>
    <p:extLst>
      <p:ext uri="{BB962C8B-B14F-4D97-AF65-F5344CB8AC3E}">
        <p14:creationId xmlns:p14="http://schemas.microsoft.com/office/powerpoint/2010/main" val="2466817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29BFB-5093-E8B0-E599-4C0A9CA6D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EEBD5-C623-8494-214B-D688CCB1D83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Collaborative events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Successful event themes</a:t>
            </a:r>
            <a:endParaRPr lang="en-US" dirty="0"/>
          </a:p>
          <a:p>
            <a:r>
              <a:rPr lang="en-US" dirty="0"/>
              <a:t>No events</a:t>
            </a:r>
          </a:p>
          <a:p>
            <a:r>
              <a:rPr lang="en-US" dirty="0"/>
              <a:t>Other</a:t>
            </a:r>
          </a:p>
          <a:p>
            <a:r>
              <a:rPr lang="en-US" dirty="0"/>
              <a:t>Virtual </a:t>
            </a:r>
          </a:p>
        </p:txBody>
      </p:sp>
    </p:spTree>
    <p:extLst>
      <p:ext uri="{BB962C8B-B14F-4D97-AF65-F5344CB8AC3E}">
        <p14:creationId xmlns:p14="http://schemas.microsoft.com/office/powerpoint/2010/main" val="3170392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EC6E8-AB9A-CBC9-25A8-0FF74FC63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POS/CRM – common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AADCB-96EE-EE69-8B69-DD8F43288C2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Preferred Systems</a:t>
            </a:r>
          </a:p>
          <a:p>
            <a:r>
              <a:rPr lang="en-US" dirty="0"/>
              <a:t>POS challenges</a:t>
            </a:r>
          </a:p>
          <a:p>
            <a:r>
              <a:rPr lang="en-US" dirty="0"/>
              <a:t>Processing fees</a:t>
            </a:r>
          </a:p>
          <a:p>
            <a:r>
              <a:rPr lang="en-US" dirty="0"/>
              <a:t>Top 5 benefits of most used systems (</a:t>
            </a:r>
            <a:r>
              <a:rPr lang="en-US" dirty="0" err="1"/>
              <a:t>winedirect</a:t>
            </a:r>
            <a:r>
              <a:rPr lang="en-US" dirty="0"/>
              <a:t>, </a:t>
            </a:r>
            <a:r>
              <a:rPr lang="en-US" dirty="0" err="1"/>
              <a:t>orderport</a:t>
            </a:r>
            <a:r>
              <a:rPr lang="en-US" dirty="0"/>
              <a:t>, commerce 7)</a:t>
            </a:r>
          </a:p>
          <a:p>
            <a:r>
              <a:rPr lang="en-US" dirty="0"/>
              <a:t>Common industry needs for systems improvements</a:t>
            </a:r>
          </a:p>
        </p:txBody>
      </p:sp>
    </p:spTree>
    <p:extLst>
      <p:ext uri="{BB962C8B-B14F-4D97-AF65-F5344CB8AC3E}">
        <p14:creationId xmlns:p14="http://schemas.microsoft.com/office/powerpoint/2010/main" val="402071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6016E-D39C-863E-35E0-BE43646F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Consumer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8F1EA-03B3-C4AA-E994-D756A9E8894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Food programs</a:t>
            </a:r>
          </a:p>
          <a:p>
            <a:r>
              <a:rPr lang="en-US" dirty="0"/>
              <a:t>Tasting fees</a:t>
            </a:r>
          </a:p>
          <a:p>
            <a:r>
              <a:rPr lang="en-US" dirty="0"/>
              <a:t>Reservation vs walk-in</a:t>
            </a:r>
          </a:p>
          <a:p>
            <a:r>
              <a:rPr lang="en-US" dirty="0"/>
              <a:t>Group sizes</a:t>
            </a:r>
          </a:p>
          <a:p>
            <a:r>
              <a:rPr lang="en-US" dirty="0"/>
              <a:t>Reservation systems</a:t>
            </a:r>
          </a:p>
        </p:txBody>
      </p:sp>
    </p:spTree>
    <p:extLst>
      <p:ext uri="{BB962C8B-B14F-4D97-AF65-F5344CB8AC3E}">
        <p14:creationId xmlns:p14="http://schemas.microsoft.com/office/powerpoint/2010/main" val="1527135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F437D-A7C6-D969-86E2-C0516B038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development for inclusion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E4ED8-6F23-4E4A-3D4B-2AD4281D0FF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Debi training – unconscious bias training, </a:t>
            </a:r>
            <a:r>
              <a:rPr kumimoji="0" lang="en-US" sz="1900" b="0" i="0" u="none" strike="noStrike" kern="1200" cap="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TASTing</a:t>
            </a:r>
            <a:r>
              <a:rPr kumimoji="0" lang="en-US" sz="19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room staff and management to attend Debi industry events e.g. assemblage, Battonage, lift collective</a:t>
            </a:r>
            <a:r>
              <a:rPr kumimoji="0" lang="en-US" sz="1900" b="0" i="0" u="none" strike="noStrike" kern="120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, </a:t>
            </a:r>
            <a:r>
              <a:rPr kumimoji="0" lang="en-US" sz="1900" b="0" i="0" u="none" strike="noStrike" kern="120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  <a:hlinkClick r:id="rId2"/>
              </a:rPr>
              <a:t>WVWA </a:t>
            </a:r>
            <a:r>
              <a:rPr kumimoji="0" lang="en-US" sz="19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  <a:hlinkClick r:id="rId2"/>
              </a:rPr>
              <a:t>Diversity Toolkit</a:t>
            </a:r>
            <a:endParaRPr lang="en-US" dirty="0"/>
          </a:p>
          <a:p>
            <a:r>
              <a:rPr lang="en-US" dirty="0"/>
              <a:t>Synergy between vineyard stewards and winery staff</a:t>
            </a:r>
          </a:p>
          <a:p>
            <a:r>
              <a:rPr lang="en-US" dirty="0"/>
              <a:t>Acknowledging white privilege in Oregon’s wine industry</a:t>
            </a:r>
          </a:p>
          <a:p>
            <a:r>
              <a:rPr lang="en-US" dirty="0"/>
              <a:t>Inclusion statement</a:t>
            </a:r>
          </a:p>
          <a:p>
            <a:r>
              <a:rPr lang="en-US" dirty="0"/>
              <a:t>Recruitment, hiring and onboarding staff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9358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36</TotalTime>
  <Words>221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Droplet</vt:lpstr>
      <vt:lpstr>DTC ROUNDTABLE REVIEW</vt:lpstr>
      <vt:lpstr>Shipping logistics</vt:lpstr>
      <vt:lpstr>employee Retention</vt:lpstr>
      <vt:lpstr>Wine club</vt:lpstr>
      <vt:lpstr>Trade/Tour relations </vt:lpstr>
      <vt:lpstr>events</vt:lpstr>
      <vt:lpstr>POS/CRM – common themes</vt:lpstr>
      <vt:lpstr>Consumer experiences</vt:lpstr>
      <vt:lpstr>Professional development for inclusion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DTC ROUNDTABLE REVIEW</dc:title>
  <dc:creator>Bree Stock</dc:creator>
  <cp:lastModifiedBy>Bree Stock</cp:lastModifiedBy>
  <cp:revision>3</cp:revision>
  <dcterms:created xsi:type="dcterms:W3CDTF">2023-02-21T17:27:07Z</dcterms:created>
  <dcterms:modified xsi:type="dcterms:W3CDTF">2023-02-21T18:04:02Z</dcterms:modified>
</cp:coreProperties>
</file>